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7" r:id="rId9"/>
    <p:sldId id="263" r:id="rId10"/>
    <p:sldId id="269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4B252"/>
    <a:srgbClr val="FF9999"/>
    <a:srgbClr val="FFFF66"/>
    <a:srgbClr val="FF0000"/>
    <a:srgbClr val="663300"/>
    <a:srgbClr val="6600FF"/>
    <a:srgbClr val="66003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0" autoAdjust="0"/>
    <p:restoredTop sz="90925"/>
  </p:normalViewPr>
  <p:slideViewPr>
    <p:cSldViewPr>
      <p:cViewPr>
        <p:scale>
          <a:sx n="69" d="100"/>
          <a:sy n="69" d="100"/>
        </p:scale>
        <p:origin x="-749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9C20C-7AEE-4419-9E94-35101D0B8F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493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CE701-53A0-43EF-8234-5861C923EC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99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28598-6D87-4CB2-B5DD-B5416008D7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0961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58CC3-AE7A-4624-9BA5-7F97F5B978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06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77D06-8A12-4B26-8797-D21ECA1C99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894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F901C-8FE1-4601-9CB0-90B8D2D21C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44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0A330-B702-4B96-B107-8EDB5DFC24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337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2E2F2-ED3E-440D-B9A9-2ABE6C22DA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282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EFFAF-E25A-4139-9F81-FB0A666748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8263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43E18-F413-49EC-A9C9-7B0488D7EC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89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85E68-DE9A-47B3-8241-4231A8D9D4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238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2B832-45AE-436E-B8DC-40F9F98DA0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65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17C8DA8-4591-47B0-8ECF-1E5D0A36EE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458200" cy="2438400"/>
          </a:xfrm>
          <a:solidFill>
            <a:srgbClr val="F4B252"/>
          </a:solidFill>
          <a:ln>
            <a:solidFill>
              <a:srgbClr val="7030A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5400" b="1" dirty="0" smtClean="0">
                <a:solidFill>
                  <a:schemeClr val="tx1"/>
                </a:solidFill>
              </a:rPr>
              <a:t>Study Skills for High School </a:t>
            </a:r>
            <a:br>
              <a:rPr lang="en-US" sz="5400" b="1" dirty="0" smtClean="0">
                <a:solidFill>
                  <a:schemeClr val="tx1"/>
                </a:solidFill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>&amp; Beyond!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819400"/>
            <a:ext cx="8686800" cy="2590800"/>
          </a:xfrm>
          <a:solidFill>
            <a:schemeClr val="tx1"/>
          </a:solidFill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altLang="en-US" sz="3000" i="1" dirty="0" smtClean="0">
                <a:solidFill>
                  <a:srgbClr val="FF6600"/>
                </a:solidFill>
              </a:rPr>
              <a:t>Presented by:</a:t>
            </a:r>
            <a:r>
              <a:rPr lang="en-US" altLang="en-US" sz="3000" dirty="0" smtClean="0">
                <a:solidFill>
                  <a:srgbClr val="FF6600"/>
                </a:solidFill>
              </a:rPr>
              <a:t>  </a:t>
            </a:r>
            <a:r>
              <a:rPr lang="en-US" altLang="en-US" sz="2400" dirty="0" smtClean="0">
                <a:solidFill>
                  <a:srgbClr val="FF6600"/>
                </a:solidFill>
              </a:rPr>
              <a:t>Mrs. </a:t>
            </a:r>
            <a:r>
              <a:rPr lang="en-US" altLang="en-US" sz="2400" dirty="0" err="1" smtClean="0">
                <a:solidFill>
                  <a:srgbClr val="FF6600"/>
                </a:solidFill>
              </a:rPr>
              <a:t>Bastianelli</a:t>
            </a:r>
            <a:r>
              <a:rPr lang="en-US" altLang="en-US" sz="2400" dirty="0" smtClean="0">
                <a:solidFill>
                  <a:srgbClr val="FF6600"/>
                </a:solidFill>
              </a:rPr>
              <a:t> (A-Lea) Thurs, Fri, and alt Wed</a:t>
            </a:r>
            <a:endParaRPr lang="en-US" altLang="en-US" sz="2400" dirty="0">
              <a:solidFill>
                <a:srgbClr val="FF6600"/>
              </a:solidFill>
            </a:endParaRPr>
          </a:p>
          <a:p>
            <a:pPr algn="l" eaLnBrk="1" hangingPunct="1"/>
            <a:r>
              <a:rPr lang="en-US" altLang="en-US" sz="3000" dirty="0" smtClean="0">
                <a:solidFill>
                  <a:srgbClr val="FF6600"/>
                </a:solidFill>
              </a:rPr>
              <a:t>		     </a:t>
            </a:r>
            <a:r>
              <a:rPr lang="en-US" altLang="en-US" sz="2400" dirty="0" smtClean="0">
                <a:solidFill>
                  <a:srgbClr val="FF6600"/>
                </a:solidFill>
              </a:rPr>
              <a:t>Mrs. </a:t>
            </a:r>
            <a:r>
              <a:rPr lang="en-US" altLang="en-US" sz="2400" dirty="0" err="1" smtClean="0">
                <a:solidFill>
                  <a:srgbClr val="FF6600"/>
                </a:solidFill>
              </a:rPr>
              <a:t>DiLorenzo</a:t>
            </a:r>
            <a:r>
              <a:rPr lang="en-US" altLang="en-US" sz="2400" dirty="0" smtClean="0">
                <a:solidFill>
                  <a:srgbClr val="FF6600"/>
                </a:solidFill>
              </a:rPr>
              <a:t> (A-Lea) </a:t>
            </a:r>
            <a:r>
              <a:rPr lang="en-US" altLang="en-US" sz="2400" dirty="0">
                <a:solidFill>
                  <a:srgbClr val="FF6600"/>
                </a:solidFill>
              </a:rPr>
              <a:t>Mon, </a:t>
            </a:r>
            <a:r>
              <a:rPr lang="en-US" altLang="en-US" sz="2400" dirty="0" smtClean="0">
                <a:solidFill>
                  <a:srgbClr val="FF6600"/>
                </a:solidFill>
              </a:rPr>
              <a:t>Tue, </a:t>
            </a:r>
            <a:r>
              <a:rPr lang="en-US" altLang="en-US" sz="2400" dirty="0">
                <a:solidFill>
                  <a:srgbClr val="FF6600"/>
                </a:solidFill>
              </a:rPr>
              <a:t>and alt Wed</a:t>
            </a:r>
            <a:endParaRPr lang="en-US" altLang="en-US" sz="2400" dirty="0" smtClean="0">
              <a:solidFill>
                <a:srgbClr val="FF6600"/>
              </a:solidFill>
            </a:endParaRPr>
          </a:p>
          <a:p>
            <a:pPr algn="l" eaLnBrk="1" hangingPunct="1"/>
            <a:r>
              <a:rPr lang="en-US" altLang="en-US" sz="2400" dirty="0" smtClean="0">
                <a:solidFill>
                  <a:srgbClr val="FF6600"/>
                </a:solidFill>
              </a:rPr>
              <a:t>		      Ms. </a:t>
            </a:r>
            <a:r>
              <a:rPr lang="en-US" altLang="en-US" sz="2400" dirty="0" err="1" smtClean="0">
                <a:solidFill>
                  <a:srgbClr val="FF6600"/>
                </a:solidFill>
              </a:rPr>
              <a:t>Pehrson</a:t>
            </a:r>
            <a:r>
              <a:rPr lang="en-US" altLang="en-US" sz="2400" dirty="0" smtClean="0">
                <a:solidFill>
                  <a:srgbClr val="FF6600"/>
                </a:solidFill>
              </a:rPr>
              <a:t> (</a:t>
            </a:r>
            <a:r>
              <a:rPr lang="en-US" altLang="en-US" sz="2400" dirty="0" err="1" smtClean="0">
                <a:solidFill>
                  <a:srgbClr val="FF6600"/>
                </a:solidFill>
              </a:rPr>
              <a:t>Leb</a:t>
            </a:r>
            <a:r>
              <a:rPr lang="en-US" altLang="en-US" sz="2400" dirty="0" smtClean="0">
                <a:solidFill>
                  <a:srgbClr val="FF6600"/>
                </a:solidFill>
              </a:rPr>
              <a:t>-Z) Mon – Fri  </a:t>
            </a:r>
          </a:p>
          <a:p>
            <a:pPr algn="l" eaLnBrk="1" hangingPunct="1"/>
            <a:r>
              <a:rPr lang="en-US" altLang="en-US" sz="2400" dirty="0" smtClean="0">
                <a:solidFill>
                  <a:srgbClr val="FF6600"/>
                </a:solidFill>
              </a:rPr>
              <a:t>		</a:t>
            </a:r>
            <a:r>
              <a:rPr lang="en-US" altLang="en-US" sz="2400" smtClean="0">
                <a:solidFill>
                  <a:srgbClr val="FF6600"/>
                </a:solidFill>
              </a:rPr>
              <a:t>      </a:t>
            </a:r>
            <a:endParaRPr lang="en-US" altLang="en-US" sz="2400" smtClean="0">
              <a:solidFill>
                <a:srgbClr val="FF6600"/>
              </a:solidFill>
            </a:endParaRPr>
          </a:p>
          <a:p>
            <a:pPr algn="l" eaLnBrk="1" hangingPunct="1"/>
            <a:r>
              <a:rPr lang="en-US" altLang="en-US" sz="3000" dirty="0" smtClean="0">
                <a:solidFill>
                  <a:srgbClr val="FF6600"/>
                </a:solidFill>
              </a:rPr>
              <a:t>	</a:t>
            </a:r>
            <a:r>
              <a:rPr lang="en-US" altLang="en-US" sz="2400" dirty="0" smtClean="0">
                <a:solidFill>
                  <a:srgbClr val="FF6600"/>
                </a:solidFill>
              </a:rPr>
              <a:t>– Your Armada High School Guidance Counselors</a:t>
            </a:r>
          </a:p>
        </p:txBody>
      </p:sp>
      <p:sp>
        <p:nvSpPr>
          <p:cNvPr id="7" name="Oval 6"/>
          <p:cNvSpPr/>
          <p:nvPr/>
        </p:nvSpPr>
        <p:spPr>
          <a:xfrm>
            <a:off x="228600" y="5715000"/>
            <a:ext cx="3352800" cy="914400"/>
          </a:xfrm>
          <a:prstGeom prst="ellipse">
            <a:avLst/>
          </a:prstGeom>
          <a:solidFill>
            <a:srgbClr val="F4B25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Who is my counselor?</a:t>
            </a:r>
          </a:p>
        </p:txBody>
      </p:sp>
      <p:sp>
        <p:nvSpPr>
          <p:cNvPr id="10" name="Oval 9"/>
          <p:cNvSpPr/>
          <p:nvPr/>
        </p:nvSpPr>
        <p:spPr>
          <a:xfrm>
            <a:off x="5867400" y="5715000"/>
            <a:ext cx="3276600" cy="914400"/>
          </a:xfrm>
          <a:prstGeom prst="ellipse">
            <a:avLst/>
          </a:prstGeom>
          <a:solidFill>
            <a:srgbClr val="F4B25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What does my counselor do?</a:t>
            </a:r>
          </a:p>
        </p:txBody>
      </p:sp>
      <p:sp>
        <p:nvSpPr>
          <p:cNvPr id="8" name="Oval 7"/>
          <p:cNvSpPr/>
          <p:nvPr/>
        </p:nvSpPr>
        <p:spPr>
          <a:xfrm>
            <a:off x="3048000" y="5486400"/>
            <a:ext cx="3429000" cy="914400"/>
          </a:xfrm>
          <a:prstGeom prst="ellipse">
            <a:avLst/>
          </a:prstGeom>
          <a:solidFill>
            <a:srgbClr val="F4B25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How do you see your counselor?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295400"/>
          </a:xfrm>
          <a:solidFill>
            <a:schemeClr val="tx1"/>
          </a:solidFill>
          <a:ln>
            <a:solidFill>
              <a:srgbClr val="FF9999"/>
            </a:solidFill>
          </a:ln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FF6600"/>
                </a:solidFill>
              </a:rPr>
              <a:t>Excessive Worrying impacts you mentally &amp; emotionally, and ultimately can impact your grades. Here are some things you can do to lessen or eliminate the worrying:</a:t>
            </a:r>
            <a:endParaRPr lang="en-US" sz="2800" dirty="0">
              <a:solidFill>
                <a:srgbClr val="FF6600"/>
              </a:solidFill>
            </a:endParaRPr>
          </a:p>
        </p:txBody>
      </p:sp>
      <p:pic>
        <p:nvPicPr>
          <p:cNvPr id="12291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612900"/>
            <a:ext cx="8686800" cy="3467100"/>
          </a:xfrm>
          <a:solidFill>
            <a:srgbClr val="FFC000"/>
          </a:solidFill>
          <a:ln>
            <a:solidFill>
              <a:srgbClr val="FF9999"/>
            </a:solidFill>
            <a:miter lim="800000"/>
            <a:headEnd/>
            <a:tailEnd/>
          </a:ln>
        </p:spPr>
      </p:pic>
      <p:pic>
        <p:nvPicPr>
          <p:cNvPr id="12292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245100"/>
            <a:ext cx="8305800" cy="546100"/>
          </a:xfrm>
          <a:prstGeom prst="rect">
            <a:avLst/>
          </a:prstGeom>
          <a:solidFill>
            <a:srgbClr val="FF6600"/>
          </a:solidFill>
          <a:ln>
            <a:noFill/>
          </a:ln>
          <a:extLst/>
        </p:spPr>
      </p:pic>
      <p:pic>
        <p:nvPicPr>
          <p:cNvPr id="12293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56300"/>
            <a:ext cx="8305800" cy="584200"/>
          </a:xfrm>
          <a:prstGeom prst="rect">
            <a:avLst/>
          </a:prstGeom>
          <a:solidFill>
            <a:srgbClr val="FF6600"/>
          </a:solidFill>
          <a:ln>
            <a:noFill/>
          </a:ln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460625"/>
            <a:ext cx="8153400" cy="1435100"/>
          </a:xfrm>
          <a:solidFill>
            <a:srgbClr val="FF6600"/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b="1" dirty="0" smtClean="0">
                <a:solidFill>
                  <a:schemeClr val="tx1"/>
                </a:solidFill>
                <a:latin typeface="Albertus MT" pitchFamily="18" charset="0"/>
              </a:rPr>
              <a:t>What did you learn today?</a:t>
            </a:r>
            <a:br>
              <a:rPr lang="en-US" altLang="en-US" b="1" dirty="0" smtClean="0">
                <a:solidFill>
                  <a:schemeClr val="tx1"/>
                </a:solidFill>
                <a:latin typeface="Albertus MT" pitchFamily="18" charset="0"/>
              </a:rPr>
            </a:br>
            <a:endParaRPr lang="en-US" altLang="en-US" b="1" dirty="0" smtClean="0">
              <a:solidFill>
                <a:schemeClr val="tx1"/>
              </a:solidFill>
              <a:latin typeface="Albertus MT" pitchFamily="18" charset="0"/>
            </a:endParaRPr>
          </a:p>
        </p:txBody>
      </p:sp>
      <p:pic>
        <p:nvPicPr>
          <p:cNvPr id="13315" name="Picture 4" descr="C:\Program Files\Microsoft Office\Clipart\homeanim\ag00030_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244475"/>
            <a:ext cx="1714500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Box 1"/>
          <p:cNvSpPr txBox="1">
            <a:spLocks noChangeArrowheads="1"/>
          </p:cNvSpPr>
          <p:nvPr/>
        </p:nvSpPr>
        <p:spPr bwMode="auto">
          <a:xfrm>
            <a:off x="685800" y="223838"/>
            <a:ext cx="1676400" cy="107632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990099"/>
                </a:solidFill>
                <a:latin typeface="Gigi" pitchFamily="82" charset="0"/>
              </a:rPr>
              <a:t>Study each subject every night</a:t>
            </a:r>
            <a:r>
              <a:rPr lang="en-US" altLang="en-US" sz="2400">
                <a:solidFill>
                  <a:srgbClr val="990099"/>
                </a:solidFill>
                <a:latin typeface="Gigi" pitchFamily="82" charset="0"/>
              </a:rPr>
              <a:t>!</a:t>
            </a:r>
          </a:p>
        </p:txBody>
      </p:sp>
      <p:sp>
        <p:nvSpPr>
          <p:cNvPr id="13317" name="TextBox 2"/>
          <p:cNvSpPr txBox="1">
            <a:spLocks noChangeArrowheads="1"/>
          </p:cNvSpPr>
          <p:nvPr/>
        </p:nvSpPr>
        <p:spPr bwMode="auto">
          <a:xfrm>
            <a:off x="2667000" y="879475"/>
            <a:ext cx="1981200" cy="708025"/>
          </a:xfrm>
          <a:prstGeom prst="rect">
            <a:avLst/>
          </a:prstGeom>
          <a:noFill/>
          <a:ln w="9525">
            <a:solidFill>
              <a:srgbClr val="FF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9900"/>
                </a:solidFill>
                <a:latin typeface="Gigi" pitchFamily="82" charset="0"/>
              </a:rPr>
              <a:t>Use notecards and/or Quizlet</a:t>
            </a:r>
          </a:p>
        </p:txBody>
      </p:sp>
      <p:sp>
        <p:nvSpPr>
          <p:cNvPr id="13318" name="TextBox 3"/>
          <p:cNvSpPr txBox="1">
            <a:spLocks noChangeArrowheads="1"/>
          </p:cNvSpPr>
          <p:nvPr/>
        </p:nvSpPr>
        <p:spPr bwMode="auto">
          <a:xfrm>
            <a:off x="5562600" y="4560888"/>
            <a:ext cx="1524000" cy="13223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C000"/>
                </a:solidFill>
                <a:latin typeface="Gigi" pitchFamily="82" charset="0"/>
              </a:rPr>
              <a:t>Turn off TV/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C000"/>
                </a:solidFill>
                <a:latin typeface="Gigi" pitchFamily="82" charset="0"/>
              </a:rPr>
              <a:t>Phone/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C000"/>
                </a:solidFill>
                <a:latin typeface="Gigi" pitchFamily="82" charset="0"/>
              </a:rPr>
              <a:t>Computer</a:t>
            </a:r>
          </a:p>
        </p:txBody>
      </p:sp>
      <p:sp>
        <p:nvSpPr>
          <p:cNvPr id="13319" name="TextBox 5"/>
          <p:cNvSpPr txBox="1">
            <a:spLocks noChangeArrowheads="1"/>
          </p:cNvSpPr>
          <p:nvPr/>
        </p:nvSpPr>
        <p:spPr bwMode="auto">
          <a:xfrm>
            <a:off x="2057400" y="4522788"/>
            <a:ext cx="1066800" cy="1016000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70C0"/>
                </a:solidFill>
                <a:latin typeface="Gigi" pitchFamily="82" charset="0"/>
              </a:rPr>
              <a:t>See my teacher for help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16313" y="4845050"/>
            <a:ext cx="1600200" cy="40005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3399"/>
                </a:solidFill>
                <a:latin typeface="Gigi" panose="04040504061007020D02" pitchFamily="82" charset="0"/>
              </a:rPr>
              <a:t>Eat breakfast!</a:t>
            </a:r>
          </a:p>
        </p:txBody>
      </p:sp>
      <p:sp>
        <p:nvSpPr>
          <p:cNvPr id="13321" name="TextBox 7"/>
          <p:cNvSpPr txBox="1">
            <a:spLocks noChangeArrowheads="1"/>
          </p:cNvSpPr>
          <p:nvPr/>
        </p:nvSpPr>
        <p:spPr bwMode="auto">
          <a:xfrm>
            <a:off x="152400" y="5781675"/>
            <a:ext cx="3692525" cy="7080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Gigi" pitchFamily="82" charset="0"/>
              </a:rPr>
              <a:t>Try using online help through Khan Academy or CMPL</a:t>
            </a:r>
          </a:p>
        </p:txBody>
      </p:sp>
      <p:sp>
        <p:nvSpPr>
          <p:cNvPr id="13322" name="TextBox 8"/>
          <p:cNvSpPr txBox="1">
            <a:spLocks noChangeArrowheads="1"/>
          </p:cNvSpPr>
          <p:nvPr/>
        </p:nvSpPr>
        <p:spPr bwMode="auto">
          <a:xfrm>
            <a:off x="4953000" y="304800"/>
            <a:ext cx="2133600" cy="1016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660033"/>
                </a:solidFill>
                <a:latin typeface="Gigi" pitchFamily="82" charset="0"/>
              </a:rPr>
              <a:t>Designate a time to study each day &amp; stick to it!</a:t>
            </a:r>
          </a:p>
        </p:txBody>
      </p:sp>
      <p:sp>
        <p:nvSpPr>
          <p:cNvPr id="13323" name="TextBox 9"/>
          <p:cNvSpPr txBox="1">
            <a:spLocks noChangeArrowheads="1"/>
          </p:cNvSpPr>
          <p:nvPr/>
        </p:nvSpPr>
        <p:spPr bwMode="auto">
          <a:xfrm>
            <a:off x="1143000" y="1747838"/>
            <a:ext cx="2303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663300"/>
                </a:solidFill>
                <a:latin typeface="Gigi" pitchFamily="82" charset="0"/>
              </a:rPr>
              <a:t>Ask more questions!</a:t>
            </a:r>
          </a:p>
        </p:txBody>
      </p:sp>
      <p:sp>
        <p:nvSpPr>
          <p:cNvPr id="13324" name="TextBox 12"/>
          <p:cNvSpPr txBox="1">
            <a:spLocks noChangeArrowheads="1"/>
          </p:cNvSpPr>
          <p:nvPr/>
        </p:nvSpPr>
        <p:spPr bwMode="auto">
          <a:xfrm>
            <a:off x="2667000" y="131763"/>
            <a:ext cx="1700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6600"/>
                </a:solidFill>
                <a:latin typeface="Gigi" pitchFamily="82" charset="0"/>
              </a:rPr>
              <a:t>Get more sleep!</a:t>
            </a:r>
          </a:p>
        </p:txBody>
      </p:sp>
      <p:sp>
        <p:nvSpPr>
          <p:cNvPr id="13325" name="TextBox 13"/>
          <p:cNvSpPr txBox="1">
            <a:spLocks noChangeArrowheads="1"/>
          </p:cNvSpPr>
          <p:nvPr/>
        </p:nvSpPr>
        <p:spPr bwMode="auto">
          <a:xfrm>
            <a:off x="5181600" y="1382713"/>
            <a:ext cx="1905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/>
            </a:r>
            <a:br>
              <a:rPr lang="en-US" altLang="en-US" sz="2400"/>
            </a:br>
            <a:r>
              <a:rPr lang="en-US" altLang="en-US" sz="2000">
                <a:solidFill>
                  <a:schemeClr val="accent2"/>
                </a:solidFill>
                <a:latin typeface="Gigi" pitchFamily="82" charset="0"/>
              </a:rPr>
              <a:t>Get Organized!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663300"/>
              </a:solidFill>
              <a:latin typeface="Gigi" pitchFamily="82" charset="0"/>
            </a:endParaRPr>
          </a:p>
        </p:txBody>
      </p:sp>
      <p:sp>
        <p:nvSpPr>
          <p:cNvPr id="13326" name="TextBox 14"/>
          <p:cNvSpPr txBox="1">
            <a:spLocks noChangeArrowheads="1"/>
          </p:cNvSpPr>
          <p:nvPr/>
        </p:nvSpPr>
        <p:spPr bwMode="auto">
          <a:xfrm>
            <a:off x="4038600" y="6380163"/>
            <a:ext cx="4984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B050"/>
                </a:solidFill>
                <a:latin typeface="Gigi" pitchFamily="82" charset="0"/>
              </a:rPr>
              <a:t>Use the calendar in my phone to list due dates!</a:t>
            </a:r>
          </a:p>
        </p:txBody>
      </p:sp>
      <p:sp>
        <p:nvSpPr>
          <p:cNvPr id="13327" name="TextBox 15"/>
          <p:cNvSpPr txBox="1">
            <a:spLocks noChangeArrowheads="1"/>
          </p:cNvSpPr>
          <p:nvPr/>
        </p:nvSpPr>
        <p:spPr bwMode="auto">
          <a:xfrm flipH="1">
            <a:off x="36513" y="4706938"/>
            <a:ext cx="18335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Gigi" pitchFamily="82" charset="0"/>
              </a:rPr>
              <a:t>Take a break when studying</a:t>
            </a:r>
          </a:p>
        </p:txBody>
      </p:sp>
      <p:sp>
        <p:nvSpPr>
          <p:cNvPr id="13328" name="TextBox 16"/>
          <p:cNvSpPr txBox="1">
            <a:spLocks noChangeArrowheads="1"/>
          </p:cNvSpPr>
          <p:nvPr/>
        </p:nvSpPr>
        <p:spPr bwMode="auto">
          <a:xfrm>
            <a:off x="7175500" y="4989513"/>
            <a:ext cx="17954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6600FF"/>
                </a:solidFill>
                <a:latin typeface="Gigi" pitchFamily="82" charset="0"/>
              </a:rPr>
              <a:t>Make a nightly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6600FF"/>
                </a:solidFill>
                <a:latin typeface="Gigi" pitchFamily="82" charset="0"/>
              </a:rPr>
              <a:t> To-Do list</a:t>
            </a:r>
          </a:p>
        </p:txBody>
      </p:sp>
      <p:sp>
        <p:nvSpPr>
          <p:cNvPr id="13329" name="TextBox 17"/>
          <p:cNvSpPr txBox="1">
            <a:spLocks noChangeArrowheads="1"/>
          </p:cNvSpPr>
          <p:nvPr/>
        </p:nvSpPr>
        <p:spPr bwMode="auto">
          <a:xfrm>
            <a:off x="4149725" y="5364163"/>
            <a:ext cx="1219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6600"/>
                </a:solidFill>
                <a:latin typeface="Gigi" pitchFamily="82" charset="0"/>
              </a:rPr>
              <a:t>Attend Homework Club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676400"/>
          </a:xfrm>
          <a:solidFill>
            <a:srgbClr val="F4B252"/>
          </a:solidFill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800" b="1" dirty="0" smtClean="0">
                <a:solidFill>
                  <a:schemeClr val="tx1"/>
                </a:solidFill>
              </a:rPr>
              <a:t>Best Wishes Armada High School Class of 2020!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590800"/>
            <a:ext cx="7772400" cy="4267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>
                <a:solidFill>
                  <a:schemeClr val="accent2"/>
                </a:solidFill>
              </a:rPr>
              <a:t>	    </a:t>
            </a:r>
            <a:r>
              <a:rPr lang="en-US" altLang="en-US" b="1" i="1" dirty="0" smtClean="0">
                <a:solidFill>
                  <a:srgbClr val="FF6600"/>
                </a:solidFill>
              </a:rPr>
              <a:t>Feel Free to Come &amp; See Us anytime!</a:t>
            </a:r>
            <a:endParaRPr lang="en-US" altLang="en-US" b="1" dirty="0" smtClean="0">
              <a:solidFill>
                <a:srgbClr val="FF660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b="1" dirty="0" smtClean="0">
                <a:solidFill>
                  <a:srgbClr val="FF6600"/>
                </a:solidFill>
              </a:rPr>
              <a:t>Make it a GREAT year!</a:t>
            </a:r>
          </a:p>
          <a:p>
            <a:pPr algn="ctr" eaLnBrk="1" hangingPunct="1">
              <a:buFontTx/>
              <a:buNone/>
            </a:pPr>
            <a:r>
              <a:rPr lang="en-US" altLang="en-US" dirty="0"/>
              <a:t>Mrs. </a:t>
            </a:r>
            <a:r>
              <a:rPr lang="en-US" altLang="en-US" dirty="0" err="1"/>
              <a:t>Bastianelli</a:t>
            </a:r>
            <a:r>
              <a:rPr lang="en-US" altLang="en-US" dirty="0"/>
              <a:t> (A-Lea)</a:t>
            </a:r>
            <a:endParaRPr lang="en-US" altLang="en-US" dirty="0" smtClean="0"/>
          </a:p>
          <a:p>
            <a:pPr algn="ctr" eaLnBrk="1" hangingPunct="1">
              <a:buFontTx/>
              <a:buNone/>
            </a:pPr>
            <a:r>
              <a:rPr lang="en-US" altLang="en-US" dirty="0"/>
              <a:t>Mrs. </a:t>
            </a:r>
            <a:r>
              <a:rPr lang="en-US" altLang="en-US" dirty="0" err="1"/>
              <a:t>DiLorenzo</a:t>
            </a:r>
            <a:r>
              <a:rPr lang="en-US" altLang="en-US" dirty="0"/>
              <a:t> (A-Lea</a:t>
            </a:r>
            <a:r>
              <a:rPr lang="en-US" altLang="en-US" dirty="0" smtClean="0"/>
              <a:t>)</a:t>
            </a:r>
          </a:p>
          <a:p>
            <a:pPr algn="ctr" eaLnBrk="1" hangingPunct="1">
              <a:buFontTx/>
              <a:buNone/>
            </a:pPr>
            <a:r>
              <a:rPr lang="en-US" altLang="en-US" dirty="0"/>
              <a:t>Ms. </a:t>
            </a:r>
            <a:r>
              <a:rPr lang="en-US" altLang="en-US" dirty="0" err="1"/>
              <a:t>Pehrson</a:t>
            </a:r>
            <a:r>
              <a:rPr lang="en-US" altLang="en-US" dirty="0"/>
              <a:t> (</a:t>
            </a:r>
            <a:r>
              <a:rPr lang="en-US" altLang="en-US" dirty="0" err="1"/>
              <a:t>Leb</a:t>
            </a:r>
            <a:r>
              <a:rPr lang="en-US" altLang="en-US" dirty="0"/>
              <a:t>-Z)</a:t>
            </a:r>
            <a:endParaRPr lang="en-US" altLang="en-US" dirty="0" smtClean="0"/>
          </a:p>
          <a:p>
            <a:pPr algn="ctr" eaLnBrk="1" hangingPunct="1">
              <a:buFontTx/>
              <a:buNone/>
            </a:pPr>
            <a:r>
              <a:rPr lang="en-US" altLang="en-US" dirty="0" smtClean="0">
                <a:solidFill>
                  <a:srgbClr val="CC0000"/>
                </a:solidFill>
              </a:rPr>
              <a:t/>
            </a:r>
            <a:br>
              <a:rPr lang="en-US" altLang="en-US" dirty="0" smtClean="0">
                <a:solidFill>
                  <a:srgbClr val="CC0000"/>
                </a:solidFill>
              </a:rPr>
            </a:br>
            <a:r>
              <a:rPr lang="en-US" altLang="en-US" dirty="0" smtClean="0">
                <a:solidFill>
                  <a:srgbClr val="CC0000"/>
                </a:solidFill>
              </a:rPr>
              <a:t>			</a:t>
            </a:r>
          </a:p>
        </p:txBody>
      </p:sp>
      <p:pic>
        <p:nvPicPr>
          <p:cNvPr id="1026" name="Picture 2" descr="C:\Users\student\AppData\Local\Microsoft\Windows\Temporary Internet Files\Content.IE5\2V9Y87UO\go_tigers_paw_print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32961"/>
            <a:ext cx="1965694" cy="163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tudent\AppData\Local\Microsoft\Windows\Temporary Internet Files\Content.IE5\Y3K0Y0VS\TigerBody_Color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364" y="4191000"/>
            <a:ext cx="1608535" cy="214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8388" y="533400"/>
            <a:ext cx="7620000" cy="1447800"/>
          </a:xfrm>
          <a:solidFill>
            <a:srgbClr val="F4B252"/>
          </a:solidFill>
        </p:spPr>
        <p:txBody>
          <a:bodyPr/>
          <a:lstStyle/>
          <a:p>
            <a:pPr eaLnBrk="1" hangingPunct="1"/>
            <a:r>
              <a:rPr lang="en-US" altLang="en-US" sz="4800" b="1" dirty="0" smtClean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Goal of this Presentation</a:t>
            </a:r>
            <a:r>
              <a:rPr lang="en-US" altLang="en-US" b="1" dirty="0" smtClean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419600"/>
            <a:ext cx="6400800" cy="1828800"/>
          </a:xfrm>
          <a:solidFill>
            <a:schemeClr val="tx1"/>
          </a:solidFill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rgbClr val="FF66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To identify 3 things you can do individually to improve your grades in school.</a:t>
            </a:r>
          </a:p>
          <a:p>
            <a:pPr eaLnBrk="1" hangingPunct="1"/>
            <a:endParaRPr lang="en-US" altLang="en-US" sz="3600" dirty="0" smtClean="0"/>
          </a:p>
          <a:p>
            <a:pPr eaLnBrk="1" hangingPunct="1"/>
            <a:endParaRPr lang="en-US" altLang="en-US" sz="3600" dirty="0" smtClean="0"/>
          </a:p>
        </p:txBody>
      </p:sp>
      <p:pic>
        <p:nvPicPr>
          <p:cNvPr id="3078" name="Picture 6" descr="C:\Users\student\AppData\Local\Microsoft\Windows\Temporary Internet Files\Content.IE5\DIHWMVZW\bigstock-D-Small-People-Movement-To-18037805-1024x83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95055"/>
            <a:ext cx="42672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student\AppData\Local\Microsoft\Windows\Temporary Internet Files\Content.IE5\DIHWMVZW\tigertail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185555"/>
            <a:ext cx="18002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solidFill>
            <a:srgbClr val="F4B252"/>
          </a:solidFill>
          <a:ln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Why Try to Improve Your Study Habits to Increase Your Grades?</a:t>
            </a:r>
          </a:p>
        </p:txBody>
      </p:sp>
      <p:graphicFrame>
        <p:nvGraphicFramePr>
          <p:cNvPr id="17440" name="Group 3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02007092"/>
              </p:ext>
            </p:extLst>
          </p:nvPr>
        </p:nvGraphicFramePr>
        <p:xfrm>
          <a:off x="685800" y="1828800"/>
          <a:ext cx="7848600" cy="4449988"/>
        </p:xfrm>
        <a:graphic>
          <a:graphicData uri="http://schemas.openxmlformats.org/drawingml/2006/table">
            <a:tbl>
              <a:tblPr/>
              <a:tblGrid>
                <a:gridCol w="3886200"/>
                <a:gridCol w="3962400"/>
              </a:tblGrid>
              <a:tr h="22248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charset="0"/>
                        </a:rPr>
                        <a:t>Colleges first look at your Grade Point Average (GPA), when deciding who gets admitted and who wins scholarships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Failing a class means you will HAVE to repeat it! You will need to spend your own time &amp; money, or be off track to graduate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48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Improving your study skills may mean better QUALITY of studying, and less QUANTITY of time spent …nice, huh?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9875"/>
            <a:ext cx="7772400" cy="1143000"/>
          </a:xfrm>
          <a:solidFill>
            <a:srgbClr val="F4B252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5400" b="1" dirty="0" smtClean="0">
                <a:solidFill>
                  <a:schemeClr val="tx1"/>
                </a:solidFill>
                <a:latin typeface="High Tower Text" panose="02040502050506030303" pitchFamily="18" charset="0"/>
                <a:ea typeface="Batang" panose="02030600000101010101" pitchFamily="18" charset="-127"/>
              </a:rPr>
              <a:t>Get Organized!!!</a:t>
            </a:r>
          </a:p>
        </p:txBody>
      </p:sp>
      <p:pic>
        <p:nvPicPr>
          <p:cNvPr id="5123" name="Picture 4" descr="C:\Program Files\Microsoft Office\Clipart\standard\stddir2\bs01323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83977">
            <a:off x="266700" y="328613"/>
            <a:ext cx="1447800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65018" y="1524000"/>
            <a:ext cx="7924800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200" b="1" dirty="0">
                <a:solidFill>
                  <a:srgbClr val="FF6600"/>
                </a:solidFill>
                <a:latin typeface="Segoe Print" panose="02000600000000000000" pitchFamily="2" charset="0"/>
              </a:rPr>
              <a:t>Three-ring binders </a:t>
            </a:r>
            <a:r>
              <a:rPr lang="en-US" altLang="en-US" sz="2200" b="1" dirty="0" smtClean="0">
                <a:solidFill>
                  <a:srgbClr val="FF6600"/>
                </a:solidFill>
                <a:latin typeface="Segoe Print" panose="02000600000000000000" pitchFamily="2" charset="0"/>
              </a:rPr>
              <a:t>with </a:t>
            </a:r>
            <a:r>
              <a:rPr lang="en-US" altLang="en-US" sz="2200" b="1" dirty="0">
                <a:solidFill>
                  <a:srgbClr val="FF6600"/>
                </a:solidFill>
                <a:latin typeface="Segoe Print" panose="02000600000000000000" pitchFamily="2" charset="0"/>
              </a:rPr>
              <a:t>pockets – assigned colors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200" b="1" dirty="0">
                <a:solidFill>
                  <a:srgbClr val="FF6600"/>
                </a:solidFill>
                <a:latin typeface="Segoe Print" panose="02000600000000000000" pitchFamily="2" charset="0"/>
              </a:rPr>
              <a:t>Phone </a:t>
            </a:r>
            <a:r>
              <a:rPr lang="en-US" altLang="en-US" sz="2200" b="1" dirty="0" smtClean="0">
                <a:solidFill>
                  <a:srgbClr val="FF6600"/>
                </a:solidFill>
                <a:latin typeface="Segoe Print" panose="02000600000000000000" pitchFamily="2" charset="0"/>
              </a:rPr>
              <a:t>or </a:t>
            </a:r>
            <a:r>
              <a:rPr lang="en-US" altLang="en-US" sz="2200" b="1" dirty="0">
                <a:solidFill>
                  <a:srgbClr val="FF6600"/>
                </a:solidFill>
                <a:latin typeface="Segoe Print" panose="02000600000000000000" pitchFamily="2" charset="0"/>
              </a:rPr>
              <a:t>tablet calendar – use alerts &amp; </a:t>
            </a:r>
            <a:r>
              <a:rPr lang="en-US" altLang="en-US" sz="2200" b="1" dirty="0" smtClean="0">
                <a:solidFill>
                  <a:srgbClr val="FF6600"/>
                </a:solidFill>
                <a:latin typeface="Segoe Print" panose="02000600000000000000" pitchFamily="2" charset="0"/>
              </a:rPr>
              <a:t>reminders</a:t>
            </a:r>
            <a:endParaRPr lang="en-US" altLang="en-US" sz="2200" b="1" dirty="0">
              <a:solidFill>
                <a:srgbClr val="FF6600"/>
              </a:solidFill>
              <a:latin typeface="Segoe Print" panose="02000600000000000000" pitchFamily="2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200" b="1" dirty="0">
                <a:solidFill>
                  <a:srgbClr val="FF6600"/>
                </a:solidFill>
                <a:latin typeface="Segoe Print" panose="02000600000000000000" pitchFamily="2" charset="0"/>
              </a:rPr>
              <a:t>Agenda book or </a:t>
            </a:r>
            <a:r>
              <a:rPr lang="en-US" altLang="en-US" sz="2200" b="1" dirty="0" smtClean="0">
                <a:solidFill>
                  <a:srgbClr val="FF6600"/>
                </a:solidFill>
                <a:latin typeface="Segoe Print" panose="02000600000000000000" pitchFamily="2" charset="0"/>
              </a:rPr>
              <a:t>calendar</a:t>
            </a:r>
            <a:endParaRPr lang="en-US" altLang="en-US" sz="2200" b="1" dirty="0">
              <a:solidFill>
                <a:srgbClr val="FF6600"/>
              </a:solidFill>
              <a:latin typeface="Segoe Print" panose="02000600000000000000" pitchFamily="2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200" b="1" dirty="0">
                <a:solidFill>
                  <a:srgbClr val="FF6600"/>
                </a:solidFill>
                <a:latin typeface="Segoe Print" panose="02000600000000000000" pitchFamily="2" charset="0"/>
              </a:rPr>
              <a:t>Teachers are typically </a:t>
            </a:r>
            <a:r>
              <a:rPr lang="en-US" altLang="en-US" sz="2200" b="1" dirty="0" smtClean="0">
                <a:solidFill>
                  <a:srgbClr val="FF6600"/>
                </a:solidFill>
                <a:latin typeface="Segoe Print" panose="02000600000000000000" pitchFamily="2" charset="0"/>
              </a:rPr>
              <a:t>very clear </a:t>
            </a:r>
            <a:r>
              <a:rPr lang="en-US" altLang="en-US" sz="2200" b="1" dirty="0">
                <a:solidFill>
                  <a:srgbClr val="FF6600"/>
                </a:solidFill>
                <a:latin typeface="Segoe Print" panose="02000600000000000000" pitchFamily="2" charset="0"/>
              </a:rPr>
              <a:t>on what is expected </a:t>
            </a:r>
            <a:r>
              <a:rPr lang="en-US" altLang="en-US" sz="2200" b="1" dirty="0" smtClean="0">
                <a:solidFill>
                  <a:srgbClr val="FF6600"/>
                </a:solidFill>
                <a:latin typeface="Segoe Print" panose="02000600000000000000" pitchFamily="2" charset="0"/>
              </a:rPr>
              <a:t>on </a:t>
            </a:r>
            <a:r>
              <a:rPr lang="en-US" altLang="en-US" sz="2200" b="1" dirty="0">
                <a:solidFill>
                  <a:srgbClr val="FF6600"/>
                </a:solidFill>
                <a:latin typeface="Segoe Print" panose="02000600000000000000" pitchFamily="2" charset="0"/>
              </a:rPr>
              <a:t>their whiteboard/website/etc</a:t>
            </a:r>
            <a:r>
              <a:rPr lang="en-US" altLang="en-US" sz="2200" b="1" dirty="0" smtClean="0">
                <a:solidFill>
                  <a:srgbClr val="FF6600"/>
                </a:solidFill>
                <a:latin typeface="Segoe Print" panose="02000600000000000000" pitchFamily="2" charset="0"/>
              </a:rPr>
              <a:t>., </a:t>
            </a:r>
            <a:r>
              <a:rPr lang="en-US" altLang="en-US" sz="2200" b="1" dirty="0">
                <a:solidFill>
                  <a:srgbClr val="FF6600"/>
                </a:solidFill>
                <a:latin typeface="Segoe Print" panose="02000600000000000000" pitchFamily="2" charset="0"/>
              </a:rPr>
              <a:t>so </a:t>
            </a:r>
            <a:r>
              <a:rPr lang="en-US" altLang="en-US" sz="2200" b="1" dirty="0" smtClean="0">
                <a:solidFill>
                  <a:srgbClr val="FF6600"/>
                </a:solidFill>
                <a:latin typeface="Segoe Print" panose="02000600000000000000" pitchFamily="2" charset="0"/>
              </a:rPr>
              <a:t>be sure to WRITE </a:t>
            </a:r>
            <a:r>
              <a:rPr lang="en-US" altLang="en-US" sz="2200" b="1" dirty="0">
                <a:solidFill>
                  <a:srgbClr val="FF6600"/>
                </a:solidFill>
                <a:latin typeface="Segoe Print" panose="02000600000000000000" pitchFamily="2" charset="0"/>
              </a:rPr>
              <a:t>IT DOWN!</a:t>
            </a: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266700" y="4333875"/>
            <a:ext cx="8610600" cy="2369880"/>
          </a:xfrm>
          <a:prstGeom prst="rect">
            <a:avLst/>
          </a:prstGeom>
          <a:solidFill>
            <a:schemeClr val="tx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 dirty="0">
                <a:solidFill>
                  <a:srgbClr val="F4B252"/>
                </a:solidFill>
              </a:rPr>
              <a:t>Improve Time Management: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 dirty="0">
                <a:solidFill>
                  <a:srgbClr val="FF6600"/>
                </a:solidFill>
              </a:rPr>
              <a:t> Clearly define &amp; list goals – Make a “To Do” list &amp;</a:t>
            </a:r>
            <a:r>
              <a:rPr lang="en-US" altLang="en-US" sz="2400" dirty="0" smtClean="0">
                <a:solidFill>
                  <a:srgbClr val="FF6600"/>
                </a:solidFill>
              </a:rPr>
              <a:t> includes dates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 dirty="0" smtClean="0">
                <a:solidFill>
                  <a:srgbClr val="FF6600"/>
                </a:solidFill>
              </a:rPr>
              <a:t>“</a:t>
            </a:r>
            <a:r>
              <a:rPr lang="en-US" altLang="en-US" sz="2400" dirty="0">
                <a:solidFill>
                  <a:srgbClr val="FF6600"/>
                </a:solidFill>
              </a:rPr>
              <a:t>NOTES</a:t>
            </a:r>
            <a:r>
              <a:rPr lang="en-US" altLang="en-US" sz="2400" dirty="0" smtClean="0">
                <a:solidFill>
                  <a:srgbClr val="FF6600"/>
                </a:solidFill>
              </a:rPr>
              <a:t>”/“</a:t>
            </a:r>
            <a:r>
              <a:rPr lang="en-US" altLang="en-US" sz="2400" dirty="0">
                <a:solidFill>
                  <a:srgbClr val="FF6600"/>
                </a:solidFill>
              </a:rPr>
              <a:t>REMINDERS” are apps most smart phones have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 dirty="0">
                <a:solidFill>
                  <a:srgbClr val="FF6600"/>
                </a:solidFill>
              </a:rPr>
              <a:t>Break down big assignments into smaller ones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 dirty="0">
                <a:solidFill>
                  <a:srgbClr val="FF6600"/>
                </a:solidFill>
              </a:rPr>
              <a:t> Set aside specific time each day for doing homework &amp; reviewing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</p:txBody>
      </p:sp>
      <p:pic>
        <p:nvPicPr>
          <p:cNvPr id="5126" name="Picture 6" descr="C:\Users\student\AppData\Local\Microsoft\Windows\Temporary Internet Files\Content.IE5\DIHWMVZW\schedul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3814">
            <a:off x="7522904" y="357772"/>
            <a:ext cx="1220893" cy="121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 autoUpdateAnimBg="0"/>
      <p:bldP spid="51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solidFill>
            <a:srgbClr val="F4B252"/>
          </a:solidFill>
        </p:spPr>
        <p:txBody>
          <a:bodyPr/>
          <a:lstStyle/>
          <a:p>
            <a:pPr eaLnBrk="1" hangingPunct="1"/>
            <a:r>
              <a:rPr lang="en-US" altLang="en-US" sz="4800" b="1" i="1" dirty="0" smtClean="0">
                <a:solidFill>
                  <a:schemeClr val="tx1"/>
                </a:solidFill>
                <a:latin typeface="Comic Sans MS" pitchFamily="66" charset="0"/>
              </a:rPr>
              <a:t>Listening Brings Success!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5811838"/>
            <a:ext cx="6324600" cy="28416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dirty="0" smtClean="0"/>
          </a:p>
        </p:txBody>
      </p:sp>
      <p:pic>
        <p:nvPicPr>
          <p:cNvPr id="6149" name="Picture 5" descr="C:\Program Files\Microsoft Office\Clipart\standard\stddir1\bd06630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451031"/>
            <a:ext cx="1524000" cy="121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04800" y="1905000"/>
            <a:ext cx="8153400" cy="375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800" b="1" dirty="0">
                <a:solidFill>
                  <a:srgbClr val="FF6600"/>
                </a:solidFill>
              </a:rPr>
              <a:t>Keep eyes &amp; ears on teacher</a:t>
            </a:r>
          </a:p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800" b="1" dirty="0">
                <a:solidFill>
                  <a:srgbClr val="FF6600"/>
                </a:solidFill>
              </a:rPr>
              <a:t>Volunteer to answer questions</a:t>
            </a:r>
          </a:p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800" b="1" dirty="0">
                <a:solidFill>
                  <a:srgbClr val="FF6600"/>
                </a:solidFill>
              </a:rPr>
              <a:t>Ask a question</a:t>
            </a:r>
          </a:p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800" b="1" dirty="0">
                <a:solidFill>
                  <a:srgbClr val="FF6600"/>
                </a:solidFill>
              </a:rPr>
              <a:t>Figure out what material will be covered on test – what a teacher is spending time on or repeating typically will show up on a test – highlight/star that material in your notes.</a:t>
            </a:r>
          </a:p>
        </p:txBody>
      </p:sp>
      <p:pic>
        <p:nvPicPr>
          <p:cNvPr id="6151" name="Picture 7" descr="C:\Users\student\AppData\Local\Microsoft\Windows\Temporary Internet Files\Content.IE5\DIHWMVZW\ListenLearning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327925"/>
            <a:ext cx="1983119" cy="1433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92733"/>
            <a:ext cx="7086600" cy="914400"/>
          </a:xfrm>
          <a:solidFill>
            <a:srgbClr val="F4B252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Maximize Your Time at Home!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8600" y="1600200"/>
            <a:ext cx="8686800" cy="5001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altLang="en-US" sz="2200" b="1" dirty="0">
                <a:solidFill>
                  <a:srgbClr val="FF6600"/>
                </a:solidFill>
                <a:latin typeface="Segoe Print" panose="02000600000000000000" pitchFamily="2" charset="0"/>
              </a:rPr>
              <a:t>Study 1-2 Hours each night, even if a formal assignment isn’t  </a:t>
            </a:r>
            <a:r>
              <a:rPr lang="en-US" altLang="en-US" sz="2200" b="1" dirty="0" smtClean="0">
                <a:solidFill>
                  <a:srgbClr val="FF6600"/>
                </a:solidFill>
                <a:latin typeface="Segoe Print" panose="02000600000000000000" pitchFamily="2" charset="0"/>
              </a:rPr>
              <a:t>given. </a:t>
            </a:r>
            <a:r>
              <a:rPr lang="en-US" altLang="en-US" sz="2200" b="1" dirty="0">
                <a:solidFill>
                  <a:srgbClr val="FF6600"/>
                </a:solidFill>
                <a:latin typeface="Segoe Print" panose="02000600000000000000" pitchFamily="2" charset="0"/>
              </a:rPr>
              <a:t>S</a:t>
            </a:r>
            <a:r>
              <a:rPr lang="en-US" altLang="en-US" sz="2200" b="1" dirty="0" smtClean="0">
                <a:solidFill>
                  <a:srgbClr val="FF6600"/>
                </a:solidFill>
                <a:latin typeface="Segoe Print" panose="02000600000000000000" pitchFamily="2" charset="0"/>
              </a:rPr>
              <a:t>pend </a:t>
            </a:r>
            <a:r>
              <a:rPr lang="en-US" altLang="en-US" sz="2200" b="1" dirty="0">
                <a:solidFill>
                  <a:srgbClr val="FF6600"/>
                </a:solidFill>
                <a:latin typeface="Segoe Print" panose="02000600000000000000" pitchFamily="2" charset="0"/>
              </a:rPr>
              <a:t>about </a:t>
            </a:r>
            <a:r>
              <a:rPr lang="en-US" altLang="en-US" sz="2200" b="1" u="sng" dirty="0">
                <a:latin typeface="Segoe Print" panose="02000600000000000000" pitchFamily="2" charset="0"/>
              </a:rPr>
              <a:t>20 minutes every night reviewing each </a:t>
            </a:r>
            <a:r>
              <a:rPr lang="en-US" altLang="en-US" sz="2200" b="1" u="sng" dirty="0" smtClean="0">
                <a:latin typeface="Segoe Print" panose="02000600000000000000" pitchFamily="2" charset="0"/>
              </a:rPr>
              <a:t>subject.</a:t>
            </a:r>
            <a:endParaRPr lang="en-US" altLang="en-US" sz="2200" b="1" dirty="0">
              <a:latin typeface="Segoe Print" panose="02000600000000000000" pitchFamily="2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200" b="1" dirty="0">
                <a:solidFill>
                  <a:srgbClr val="FF6600"/>
                </a:solidFill>
                <a:latin typeface="Segoe Print" panose="02000600000000000000" pitchFamily="2" charset="0"/>
              </a:rPr>
              <a:t>2.	Find a place </a:t>
            </a:r>
            <a:r>
              <a:rPr lang="en-US" altLang="en-US" sz="2200" b="1" u="sng" dirty="0">
                <a:latin typeface="Segoe Print" panose="02000600000000000000" pitchFamily="2" charset="0"/>
              </a:rPr>
              <a:t>free of </a:t>
            </a:r>
            <a:r>
              <a:rPr lang="en-US" altLang="en-US" sz="2200" b="1" u="sng" dirty="0" smtClean="0">
                <a:latin typeface="Segoe Print" panose="02000600000000000000" pitchFamily="2" charset="0"/>
              </a:rPr>
              <a:t>distraction</a:t>
            </a:r>
            <a:r>
              <a:rPr lang="en-US" altLang="en-US" sz="2200" b="1" dirty="0" smtClean="0">
                <a:latin typeface="Segoe Print" panose="02000600000000000000" pitchFamily="2" charset="0"/>
              </a:rPr>
              <a:t> </a:t>
            </a:r>
            <a:r>
              <a:rPr lang="en-US" altLang="en-US" sz="2200" b="1" dirty="0" smtClean="0">
                <a:solidFill>
                  <a:srgbClr val="FF6600"/>
                </a:solidFill>
                <a:latin typeface="Segoe Print" panose="02000600000000000000" pitchFamily="2" charset="0"/>
              </a:rPr>
              <a:t>to study.</a:t>
            </a:r>
            <a:endParaRPr lang="en-US" altLang="en-US" sz="2200" b="1" dirty="0">
              <a:solidFill>
                <a:srgbClr val="FF6600"/>
              </a:solidFill>
              <a:latin typeface="Segoe Print" panose="02000600000000000000" pitchFamily="2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200" b="1" dirty="0">
                <a:solidFill>
                  <a:srgbClr val="FF6600"/>
                </a:solidFill>
                <a:latin typeface="Segoe Print" panose="02000600000000000000" pitchFamily="2" charset="0"/>
              </a:rPr>
              <a:t>3.	Decide how you work best. </a:t>
            </a:r>
            <a:r>
              <a:rPr lang="en-US" altLang="en-US" sz="2200" b="1" dirty="0" smtClean="0">
                <a:solidFill>
                  <a:srgbClr val="FF6600"/>
                </a:solidFill>
                <a:latin typeface="Segoe Print" panose="02000600000000000000" pitchFamily="2" charset="0"/>
              </a:rPr>
              <a:t>Quiet </a:t>
            </a:r>
            <a:r>
              <a:rPr lang="en-US" altLang="en-US" sz="2200" b="1" dirty="0">
                <a:solidFill>
                  <a:srgbClr val="FF6600"/>
                </a:solidFill>
                <a:latin typeface="Segoe Print" panose="02000600000000000000" pitchFamily="2" charset="0"/>
              </a:rPr>
              <a:t>or light music? Most of us need to be </a:t>
            </a:r>
            <a:r>
              <a:rPr lang="en-US" altLang="en-US" sz="2200" b="1" u="sng" dirty="0">
                <a:latin typeface="Segoe Print" panose="02000600000000000000" pitchFamily="2" charset="0"/>
              </a:rPr>
              <a:t>well-hydrated and not hungry.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200" b="1" dirty="0">
                <a:solidFill>
                  <a:srgbClr val="FF6600"/>
                </a:solidFill>
                <a:latin typeface="Segoe Print" panose="02000600000000000000" pitchFamily="2" charset="0"/>
              </a:rPr>
              <a:t>4.	Do </a:t>
            </a:r>
            <a:r>
              <a:rPr lang="en-US" altLang="en-US" sz="2200" b="1" u="sng" dirty="0">
                <a:latin typeface="Segoe Print" panose="02000600000000000000" pitchFamily="2" charset="0"/>
              </a:rPr>
              <a:t>NOT study in front of the TV or your phone/tablet!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200" b="1" dirty="0">
                <a:solidFill>
                  <a:srgbClr val="FF6600"/>
                </a:solidFill>
                <a:latin typeface="Segoe Print" panose="02000600000000000000" pitchFamily="2" charset="0"/>
              </a:rPr>
              <a:t>5.	</a:t>
            </a:r>
            <a:r>
              <a:rPr lang="en-US" altLang="en-US" sz="2200" b="1" u="sng" dirty="0">
                <a:latin typeface="Segoe Print" panose="02000600000000000000" pitchFamily="2" charset="0"/>
              </a:rPr>
              <a:t>Plan the order of your work</a:t>
            </a:r>
            <a:r>
              <a:rPr lang="en-US" altLang="en-US" sz="2200" b="1" dirty="0">
                <a:latin typeface="Segoe Print" panose="02000600000000000000" pitchFamily="2" charset="0"/>
              </a:rPr>
              <a:t>.  </a:t>
            </a:r>
            <a:r>
              <a:rPr lang="en-US" altLang="en-US" sz="2200" b="1" dirty="0">
                <a:solidFill>
                  <a:srgbClr val="FF6600"/>
                </a:solidFill>
                <a:latin typeface="Segoe Print" panose="02000600000000000000" pitchFamily="2" charset="0"/>
              </a:rPr>
              <a:t>It’s usually best to study for tests first.  After that, tackle your hardest homework.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AutoNum type="arabicPeriod" startAt="6"/>
            </a:pPr>
            <a:r>
              <a:rPr lang="en-US" altLang="en-US" sz="2200" b="1" u="sng" dirty="0">
                <a:latin typeface="Segoe Print" panose="02000600000000000000" pitchFamily="2" charset="0"/>
              </a:rPr>
              <a:t>Take a break every hour</a:t>
            </a:r>
            <a:r>
              <a:rPr lang="en-US" altLang="en-US" sz="2200" b="1" dirty="0">
                <a:latin typeface="Segoe Print" panose="02000600000000000000" pitchFamily="2" charset="0"/>
              </a:rPr>
              <a:t>.  </a:t>
            </a:r>
            <a:r>
              <a:rPr lang="en-US" altLang="en-US" sz="2200" b="1" dirty="0">
                <a:solidFill>
                  <a:srgbClr val="FF6600"/>
                </a:solidFill>
                <a:latin typeface="Segoe Print" panose="02000600000000000000" pitchFamily="2" charset="0"/>
              </a:rPr>
              <a:t>Do something physical like walking.</a:t>
            </a:r>
          </a:p>
        </p:txBody>
      </p:sp>
      <p:pic>
        <p:nvPicPr>
          <p:cNvPr id="7173" name="Picture 5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"/>
            <a:ext cx="1709376" cy="1538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71945" y="185161"/>
            <a:ext cx="7772400" cy="1295400"/>
          </a:xfrm>
          <a:solidFill>
            <a:srgbClr val="F4B252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Secret of Using </a:t>
            </a:r>
            <a:br>
              <a:rPr lang="en-US" b="1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US" b="1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Note Cards!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63688"/>
            <a:ext cx="8305800" cy="498633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400" smtClean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8196" name="Picture 4" descr="C:\Program Files\Microsoft Office\Clipart\standard\stddir4\pe01923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724400"/>
            <a:ext cx="25161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57200" y="1887031"/>
            <a:ext cx="81534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6600"/>
                </a:solidFill>
              </a:rPr>
              <a:t>Consider using 3x 5 note cards to turn class notes into questions on one side of the card &amp; answers on the other.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6600"/>
                </a:solidFill>
              </a:rPr>
              <a:t>As you review, you can separate the ones that you know from the ones that you don’t understand. Focus on the ones still giving you trouble.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6600"/>
                </a:solidFill>
              </a:rPr>
              <a:t>You can develop essay questions on the cards as well to check for understanding of a topic.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6600"/>
                </a:solidFill>
              </a:rPr>
              <a:t>Works for MATH too! Put a problem on one                           side, answer on the other </a:t>
            </a:r>
            <a:r>
              <a:rPr lang="en-US" altLang="en-US" sz="2400" b="1" dirty="0" smtClean="0">
                <a:solidFill>
                  <a:srgbClr val="FF6600"/>
                </a:solidFill>
              </a:rPr>
              <a:t>– it will </a:t>
            </a:r>
            <a:r>
              <a:rPr lang="en-US" altLang="en-US" sz="2400" b="1" dirty="0">
                <a:solidFill>
                  <a:srgbClr val="FF6600"/>
                </a:solidFill>
              </a:rPr>
              <a:t>make                                            a nice practice test</a:t>
            </a:r>
            <a:r>
              <a:rPr lang="en-US" altLang="en-US" sz="2400" b="1" dirty="0" smtClean="0">
                <a:solidFill>
                  <a:srgbClr val="FF6600"/>
                </a:solidFill>
              </a:rPr>
              <a:t>!</a:t>
            </a:r>
            <a:endParaRPr lang="en-US" altLang="en-US" sz="2400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295400"/>
          </a:xfrm>
          <a:solidFill>
            <a:schemeClr val="tx1"/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6600"/>
                </a:solidFill>
              </a:rPr>
              <a:t>Improve Test-Taking Skills</a:t>
            </a:r>
          </a:p>
        </p:txBody>
      </p:sp>
      <p:graphicFrame>
        <p:nvGraphicFramePr>
          <p:cNvPr id="18466" name="Group 3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47566585"/>
              </p:ext>
            </p:extLst>
          </p:nvPr>
        </p:nvGraphicFramePr>
        <p:xfrm>
          <a:off x="609600" y="1981201"/>
          <a:ext cx="7924800" cy="4591049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743200"/>
              </a:tblGrid>
              <a:tr h="14693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Review all along NOT just night before the test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Concentrate on ideas the teacher has made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Memorize formulas, names, dates, etc.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652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Go Prepared.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Pen/pencil, ruler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calculator, etc.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Remain calm &amp; keep a positive attitude.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Arrive on time &amp; budget your time accordingly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4693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Read then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re-read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the directions.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Check to be sure you have answered all ?’s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If finish early, go back &amp; review answers.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89013" y="42863"/>
            <a:ext cx="7392987" cy="719137"/>
          </a:xfrm>
          <a:solidFill>
            <a:srgbClr val="F4B252"/>
          </a:solidFill>
        </p:spPr>
        <p:txBody>
          <a:bodyPr/>
          <a:lstStyle/>
          <a:p>
            <a:pPr eaLnBrk="1" hangingPunct="1"/>
            <a:r>
              <a:rPr lang="en-US" altLang="en-US" sz="4800" b="1" i="1" dirty="0" smtClean="0">
                <a:solidFill>
                  <a:schemeClr val="tx1"/>
                </a:solidFill>
                <a:latin typeface="Comic Sans MS" pitchFamily="66" charset="0"/>
              </a:rPr>
              <a:t>Last Pointers: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078163"/>
            <a:ext cx="9144000" cy="4084637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2800" b="1" i="1" dirty="0" smtClean="0"/>
              <a:t>Don’t Stress! ~ Utilize Help Available:</a:t>
            </a:r>
          </a:p>
          <a:p>
            <a:pPr eaLnBrk="1" hangingPunct="1">
              <a:defRPr/>
            </a:pPr>
            <a:r>
              <a:rPr lang="en-US" sz="2500" dirty="0" smtClean="0">
                <a:solidFill>
                  <a:srgbClr val="FF6600"/>
                </a:solidFill>
              </a:rPr>
              <a:t>TALK to your teachers – they are there to help!</a:t>
            </a:r>
          </a:p>
          <a:p>
            <a:pPr eaLnBrk="1" hangingPunct="1">
              <a:defRPr/>
            </a:pPr>
            <a:r>
              <a:rPr lang="en-US" sz="2500" dirty="0" smtClean="0">
                <a:solidFill>
                  <a:srgbClr val="FF6600"/>
                </a:solidFill>
              </a:rPr>
              <a:t>Attend Tiger Tutoring: Monday thru Thursday 2:30 until 3:30 in the Library </a:t>
            </a:r>
          </a:p>
          <a:p>
            <a:pPr eaLnBrk="1" hangingPunct="1">
              <a:defRPr/>
            </a:pPr>
            <a:r>
              <a:rPr lang="en-US" sz="2500" dirty="0" smtClean="0">
                <a:solidFill>
                  <a:srgbClr val="FF6600"/>
                </a:solidFill>
              </a:rPr>
              <a:t>See </a:t>
            </a:r>
            <a:r>
              <a:rPr lang="en-US" sz="2500" dirty="0">
                <a:solidFill>
                  <a:srgbClr val="FF6600"/>
                </a:solidFill>
              </a:rPr>
              <a:t>u</a:t>
            </a:r>
            <a:r>
              <a:rPr lang="en-US" sz="2500" dirty="0" smtClean="0">
                <a:solidFill>
                  <a:srgbClr val="FF6600"/>
                </a:solidFill>
              </a:rPr>
              <a:t>s for academic or other assistance including group support, grief, anger management, substance abuse, stress, etc., or to get more involved in clubs/sports</a:t>
            </a:r>
          </a:p>
          <a:p>
            <a:pPr eaLnBrk="1" hangingPunct="1">
              <a:defRPr/>
            </a:pPr>
            <a:r>
              <a:rPr lang="en-US" sz="2500" dirty="0" smtClean="0">
                <a:solidFill>
                  <a:srgbClr val="FF6600"/>
                </a:solidFill>
              </a:rPr>
              <a:t>Relax &amp; take deep breaths! Excessive worrying doesn’t help….</a:t>
            </a:r>
          </a:p>
        </p:txBody>
      </p:sp>
      <p:pic>
        <p:nvPicPr>
          <p:cNvPr id="11268" name="Picture 4" descr="C:\Program Files\Common Files\Microsoft Shared\Clipart\cagcat50\sy01265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244600" y="927100"/>
            <a:ext cx="7543800" cy="830263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2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F4B252"/>
                </a:solidFill>
              </a:rPr>
              <a:t>Do NOT cram for tests.  If you follow the recommended steps, reviewing for tests should be easy.  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57200" y="49530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1272" name="TextBox 1"/>
          <p:cNvSpPr txBox="1">
            <a:spLocks noChangeArrowheads="1"/>
          </p:cNvSpPr>
          <p:nvPr/>
        </p:nvSpPr>
        <p:spPr bwMode="auto">
          <a:xfrm>
            <a:off x="1258888" y="1878013"/>
            <a:ext cx="7543800" cy="1200150"/>
          </a:xfrm>
          <a:prstGeom prst="rect">
            <a:avLst/>
          </a:prstGeom>
          <a:solidFill>
            <a:schemeClr val="tx1"/>
          </a:solidFill>
          <a:ln w="9525">
            <a:solidFill>
              <a:srgbClr val="990099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4B252"/>
                </a:solidFill>
              </a:rPr>
              <a:t>Take care of yourself! Get enough sleep, eat well, exercise and avoid drugs/alcohol which are not only illegal and life altering, but impede learning.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742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Study Skills for High School  &amp; Beyond!</vt:lpstr>
      <vt:lpstr>Goal of this Presentation:</vt:lpstr>
      <vt:lpstr>Why Try to Improve Your Study Habits to Increase Your Grades?</vt:lpstr>
      <vt:lpstr>Get Organized!!!</vt:lpstr>
      <vt:lpstr>Listening Brings Success!</vt:lpstr>
      <vt:lpstr>Maximize Your Time at Home!</vt:lpstr>
      <vt:lpstr>The Secret of Using  Note Cards!</vt:lpstr>
      <vt:lpstr>Improve Test-Taking Skills</vt:lpstr>
      <vt:lpstr>Last Pointers:</vt:lpstr>
      <vt:lpstr>Excessive Worrying impacts you mentally &amp; emotionally, and ultimately can impact your grades. Here are some things you can do to lessen or eliminate the worrying:</vt:lpstr>
      <vt:lpstr> What did you learn today? </vt:lpstr>
      <vt:lpstr>Best Wishes Armada High School Class of 2020! </vt:lpstr>
    </vt:vector>
  </TitlesOfParts>
  <Company>Chippewa Valley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Skills for High School  &amp; Beyond!!</dc:title>
  <dc:creator>Chippewa Valley Schools</dc:creator>
  <cp:lastModifiedBy>Pehrson, Kate</cp:lastModifiedBy>
  <cp:revision>104</cp:revision>
  <dcterms:created xsi:type="dcterms:W3CDTF">2003-10-10T12:11:21Z</dcterms:created>
  <dcterms:modified xsi:type="dcterms:W3CDTF">2016-10-19T17:34:50Z</dcterms:modified>
</cp:coreProperties>
</file>